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10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06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781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199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476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8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12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96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227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106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05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48AAA90-F9BB-4D3B-ADC6-1807DBEFCC41}" type="datetimeFigureOut">
              <a:rPr lang="hr-HR" smtClean="0"/>
              <a:pPr/>
              <a:t>9.11.2015.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B24FC4-B6D6-4E04-8C96-B6F93C5FFB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5641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8373616" cy="241744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ENEJA i OSNUTAK GRADA RIMA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Barbara i Franz\Desktop\rim sli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2481" y="3326160"/>
            <a:ext cx="3303662" cy="328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OSNUTAK RIMA</a:t>
            </a:r>
            <a:endParaRPr lang="hr-H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5328592" cy="422908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braća odluče osnovati novi grad – Rem odabere </a:t>
            </a:r>
            <a:r>
              <a:rPr lang="hr-HR" sz="2800" b="1" dirty="0" err="1" smtClean="0">
                <a:solidFill>
                  <a:schemeClr val="bg1"/>
                </a:solidFill>
              </a:rPr>
              <a:t>Aventin</a:t>
            </a:r>
            <a:r>
              <a:rPr lang="hr-HR" sz="2800" b="1" dirty="0" smtClean="0">
                <a:solidFill>
                  <a:schemeClr val="bg1"/>
                </a:solidFill>
              </a:rPr>
              <a:t>, </a:t>
            </a:r>
            <a:r>
              <a:rPr lang="hr-HR" sz="2800" b="1" dirty="0" err="1" smtClean="0">
                <a:solidFill>
                  <a:schemeClr val="bg1"/>
                </a:solidFill>
              </a:rPr>
              <a:t>Romul</a:t>
            </a:r>
            <a:r>
              <a:rPr lang="hr-HR" sz="2800" b="1" dirty="0" smtClean="0">
                <a:solidFill>
                  <a:schemeClr val="bg1"/>
                </a:solidFill>
              </a:rPr>
              <a:t> Palatin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proročište kaže – tko vidi više prica osnovat će novi grad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Rem 6, </a:t>
            </a:r>
            <a:r>
              <a:rPr lang="hr-HR" sz="2800" b="1" dirty="0" err="1" smtClean="0">
                <a:solidFill>
                  <a:schemeClr val="bg1"/>
                </a:solidFill>
              </a:rPr>
              <a:t>Romul</a:t>
            </a:r>
            <a:r>
              <a:rPr lang="hr-HR" sz="2800" b="1" dirty="0" smtClean="0">
                <a:solidFill>
                  <a:schemeClr val="bg1"/>
                </a:solidFill>
              </a:rPr>
              <a:t> 12</a:t>
            </a:r>
          </a:p>
          <a:p>
            <a:r>
              <a:rPr lang="hr-HR" sz="2800" b="1" dirty="0" err="1" smtClean="0">
                <a:solidFill>
                  <a:schemeClr val="bg1"/>
                </a:solidFill>
              </a:rPr>
              <a:t>Romul</a:t>
            </a:r>
            <a:r>
              <a:rPr lang="hr-HR" sz="2800" b="1" dirty="0" smtClean="0">
                <a:solidFill>
                  <a:schemeClr val="bg1"/>
                </a:solidFill>
              </a:rPr>
              <a:t> izore brazdu – simbolične zidine novoga grada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Rem ih ismije, a brat ga ubije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bratu posveti brežuljak </a:t>
            </a:r>
            <a:r>
              <a:rPr lang="hr-HR" sz="2800" b="1" dirty="0" err="1" smtClean="0">
                <a:solidFill>
                  <a:schemeClr val="bg1"/>
                </a:solidFill>
              </a:rPr>
              <a:t>Aventin</a:t>
            </a:r>
            <a:endParaRPr lang="hr-HR" sz="28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Barbara i Franz\Desktop\romul-rem-borb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3450994" cy="31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MUCIJE SCEVOLA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Barbara i Franz\Desktop\250px-Mucius_Scaevola_Deseine_Louvre_RF298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17885"/>
            <a:ext cx="3528392" cy="4896544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851920" y="1916832"/>
            <a:ext cx="5184576" cy="494116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mladi Rimljanin koji je htio ubiti etrurskog kralja </a:t>
            </a:r>
            <a:r>
              <a:rPr lang="hr-HR" sz="2400" b="1" dirty="0" err="1" smtClean="0">
                <a:solidFill>
                  <a:schemeClr val="bg1"/>
                </a:solidFill>
              </a:rPr>
              <a:t>Porsenu</a:t>
            </a:r>
            <a:endParaRPr lang="hr-HR" sz="2400" b="1" dirty="0" smtClean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ušao je u tabor, ali kako nije znao kako </a:t>
            </a:r>
            <a:r>
              <a:rPr lang="hr-HR" sz="2400" b="1" dirty="0" err="1" smtClean="0">
                <a:solidFill>
                  <a:schemeClr val="bg1"/>
                </a:solidFill>
              </a:rPr>
              <a:t>Porsena</a:t>
            </a:r>
            <a:r>
              <a:rPr lang="hr-HR" sz="2400" b="1" dirty="0" smtClean="0">
                <a:solidFill>
                  <a:schemeClr val="bg1"/>
                </a:solidFill>
              </a:rPr>
              <a:t> izgleda ubio je pisara, a ne kralja</a:t>
            </a:r>
          </a:p>
          <a:p>
            <a:r>
              <a:rPr lang="hr-HR" sz="2400" b="1" dirty="0" err="1" smtClean="0">
                <a:solidFill>
                  <a:schemeClr val="bg1"/>
                </a:solidFill>
              </a:rPr>
              <a:t>Porsena</a:t>
            </a:r>
            <a:r>
              <a:rPr lang="hr-HR" sz="2400" b="1" dirty="0" smtClean="0">
                <a:solidFill>
                  <a:schemeClr val="bg1"/>
                </a:solidFill>
              </a:rPr>
              <a:t> ga je mučio (spalio mu je desnu ruku) kako bi izdao položaj svojih suboraca – nije otkrio</a:t>
            </a:r>
          </a:p>
          <a:p>
            <a:r>
              <a:rPr lang="hr-HR" sz="2400" b="1" dirty="0" err="1" smtClean="0">
                <a:solidFill>
                  <a:schemeClr val="bg1"/>
                </a:solidFill>
              </a:rPr>
              <a:t>Porsena</a:t>
            </a:r>
            <a:r>
              <a:rPr lang="hr-HR" sz="2400" b="1" dirty="0" smtClean="0">
                <a:solidFill>
                  <a:schemeClr val="bg1"/>
                </a:solidFill>
              </a:rPr>
              <a:t> ga pušta na slobodu diveći se njegovoj hrabrosti</a:t>
            </a:r>
          </a:p>
          <a:p>
            <a:r>
              <a:rPr lang="hr-HR" sz="2400" b="1" dirty="0" err="1" smtClean="0">
                <a:solidFill>
                  <a:schemeClr val="bg1"/>
                </a:solidFill>
              </a:rPr>
              <a:t>Scevola</a:t>
            </a:r>
            <a:r>
              <a:rPr lang="hr-HR" sz="2400" b="1" dirty="0" smtClean="0">
                <a:solidFill>
                  <a:schemeClr val="bg1"/>
                </a:solidFill>
              </a:rPr>
              <a:t> - ljevoruki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HORACIJE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KOKLO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Barbara i Franz\Desktop\250px-Horatius_Cocl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3312368" cy="4392488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923928" y="2060848"/>
            <a:ext cx="4534272" cy="4157072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rimski junak koji je zadržao cijelu četu kralja </a:t>
            </a:r>
            <a:r>
              <a:rPr lang="hr-HR" sz="2800" b="1" dirty="0" err="1" smtClean="0">
                <a:solidFill>
                  <a:schemeClr val="bg1"/>
                </a:solidFill>
              </a:rPr>
              <a:t>Porsene</a:t>
            </a:r>
            <a:r>
              <a:rPr lang="hr-HR" sz="2800" b="1" dirty="0" smtClean="0">
                <a:solidFill>
                  <a:schemeClr val="bg1"/>
                </a:solidFill>
              </a:rPr>
              <a:t> na mostu preko rijeke </a:t>
            </a:r>
            <a:r>
              <a:rPr lang="hr-HR" sz="2800" b="1" dirty="0" err="1" smtClean="0">
                <a:solidFill>
                  <a:schemeClr val="bg1"/>
                </a:solidFill>
              </a:rPr>
              <a:t>Tiber</a:t>
            </a:r>
            <a:endParaRPr lang="hr-HR" sz="2800" b="1" dirty="0" smtClean="0">
              <a:solidFill>
                <a:schemeClr val="bg1"/>
              </a:solidFill>
            </a:endParaRPr>
          </a:p>
          <a:p>
            <a:r>
              <a:rPr lang="hr-HR" sz="2800" b="1" dirty="0" smtClean="0">
                <a:solidFill>
                  <a:schemeClr val="bg1"/>
                </a:solidFill>
              </a:rPr>
              <a:t>uspio ih je zadržati dok su Rimljani razbijali most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s mostom i Etruščanima i </a:t>
            </a:r>
            <a:r>
              <a:rPr lang="hr-HR" sz="2800" b="1" dirty="0" err="1" smtClean="0">
                <a:solidFill>
                  <a:schemeClr val="bg1"/>
                </a:solidFill>
              </a:rPr>
              <a:t>Horacije</a:t>
            </a:r>
            <a:r>
              <a:rPr lang="hr-HR" sz="2800" b="1" dirty="0" smtClean="0">
                <a:solidFill>
                  <a:schemeClr val="bg1"/>
                </a:solidFill>
              </a:rPr>
              <a:t> </a:t>
            </a:r>
            <a:r>
              <a:rPr lang="hr-HR" sz="2800" b="1" dirty="0" err="1" smtClean="0">
                <a:solidFill>
                  <a:schemeClr val="bg1"/>
                </a:solidFill>
              </a:rPr>
              <a:t>Koklo</a:t>
            </a:r>
            <a:r>
              <a:rPr lang="hr-HR" sz="2800" b="1" dirty="0" smtClean="0">
                <a:solidFill>
                  <a:schemeClr val="bg1"/>
                </a:solidFill>
              </a:rPr>
              <a:t> je pao u </a:t>
            </a:r>
            <a:r>
              <a:rPr lang="hr-HR" sz="2800" b="1" dirty="0" err="1" smtClean="0">
                <a:solidFill>
                  <a:schemeClr val="bg1"/>
                </a:solidFill>
              </a:rPr>
              <a:t>Tiber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8947" y="4797152"/>
            <a:ext cx="3240360" cy="62454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BIJEG IZ TROJE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arbara i Franz\Desktop\eneja bježi iz troj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04" y="879917"/>
            <a:ext cx="3096344" cy="2972490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131840" y="404664"/>
            <a:ext cx="6120680" cy="6453336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Eneja – sin </a:t>
            </a:r>
            <a:r>
              <a:rPr lang="hr-HR" sz="2800" b="1" dirty="0" err="1" smtClean="0">
                <a:solidFill>
                  <a:schemeClr val="bg1"/>
                </a:solidFill>
              </a:rPr>
              <a:t>Anhiza</a:t>
            </a:r>
            <a:r>
              <a:rPr lang="hr-HR" sz="2800" b="1" dirty="0" smtClean="0">
                <a:solidFill>
                  <a:schemeClr val="bg1"/>
                </a:solidFill>
              </a:rPr>
              <a:t> i Venere,Trojanac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u snu mu je javljeno da je njegov zadatak pobjeći iz Troje i osnovati novi grad u dalekoj zemlji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prerušio se u grčkog vojnika i pokušao spasiti Prijama – nije stigao</a:t>
            </a:r>
          </a:p>
          <a:p>
            <a:r>
              <a:rPr lang="hr-HR" sz="2800" b="1" dirty="0" err="1" smtClean="0">
                <a:solidFill>
                  <a:schemeClr val="bg1"/>
                </a:solidFill>
              </a:rPr>
              <a:t>Anhiza</a:t>
            </a:r>
            <a:r>
              <a:rPr lang="hr-HR" sz="2800" b="1" dirty="0" smtClean="0">
                <a:solidFill>
                  <a:schemeClr val="bg1"/>
                </a:solidFill>
              </a:rPr>
              <a:t> moli da ide, ali on ne želi – uzima ga preko ramena, sina </a:t>
            </a:r>
            <a:r>
              <a:rPr lang="hr-HR" sz="2800" b="1" dirty="0" err="1" smtClean="0">
                <a:solidFill>
                  <a:schemeClr val="bg1"/>
                </a:solidFill>
              </a:rPr>
              <a:t>Askanija</a:t>
            </a:r>
            <a:r>
              <a:rPr lang="hr-HR" sz="2800" b="1" dirty="0" smtClean="0">
                <a:solidFill>
                  <a:schemeClr val="bg1"/>
                </a:solidFill>
              </a:rPr>
              <a:t> za ruku i žena </a:t>
            </a:r>
            <a:r>
              <a:rPr lang="hr-HR" sz="2800" b="1" dirty="0" err="1" smtClean="0">
                <a:solidFill>
                  <a:schemeClr val="bg1"/>
                </a:solidFill>
              </a:rPr>
              <a:t>Kreuza</a:t>
            </a:r>
            <a:r>
              <a:rPr lang="hr-HR" sz="2800" b="1" dirty="0" smtClean="0">
                <a:solidFill>
                  <a:schemeClr val="bg1"/>
                </a:solidFill>
              </a:rPr>
              <a:t> za njima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kod razrušenog hrama već ga mnogi čekaju, ali nema supruge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odlazi kući po nju – njezin duh ga upozorava da ode potražiti obale </a:t>
            </a:r>
            <a:r>
              <a:rPr lang="hr-HR" sz="2800" b="1" dirty="0" err="1" smtClean="0">
                <a:solidFill>
                  <a:schemeClr val="bg1"/>
                </a:solidFill>
              </a:rPr>
              <a:t>Tibera</a:t>
            </a:r>
            <a:endParaRPr lang="hr-HR" sz="2800" b="1" dirty="0" smtClean="0">
              <a:solidFill>
                <a:schemeClr val="bg1"/>
              </a:solidFill>
            </a:endParaRPr>
          </a:p>
          <a:p>
            <a:endParaRPr lang="hr-H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POSTAJE NA PUTU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792936"/>
            <a:ext cx="5040560" cy="4732408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Trakija – mjesto za novi grad, ali znamenje nije dobro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prikazanje u snu – potražiti obale Italije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Epir – sreće </a:t>
            </a:r>
            <a:r>
              <a:rPr lang="hr-HR" sz="3200" b="1" dirty="0" err="1" smtClean="0">
                <a:solidFill>
                  <a:schemeClr val="bg1"/>
                </a:solidFill>
              </a:rPr>
              <a:t>Hektorovu</a:t>
            </a:r>
            <a:r>
              <a:rPr lang="hr-HR" sz="3200" b="1" dirty="0" smtClean="0">
                <a:solidFill>
                  <a:schemeClr val="bg1"/>
                </a:solidFill>
              </a:rPr>
              <a:t> </a:t>
            </a:r>
            <a:r>
              <a:rPr lang="hr-HR" sz="3200" b="1" dirty="0" err="1" smtClean="0">
                <a:solidFill>
                  <a:schemeClr val="bg1"/>
                </a:solidFill>
              </a:rPr>
              <a:t>Andromahu</a:t>
            </a:r>
            <a:r>
              <a:rPr lang="hr-HR" sz="3200" b="1" dirty="0" smtClean="0">
                <a:solidFill>
                  <a:schemeClr val="bg1"/>
                </a:solidFill>
              </a:rPr>
              <a:t> (savjet o izbjegavanju Sicilije)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na put gubi oca </a:t>
            </a:r>
            <a:r>
              <a:rPr lang="hr-HR" sz="3200" b="1" dirty="0" err="1" smtClean="0">
                <a:solidFill>
                  <a:schemeClr val="bg1"/>
                </a:solidFill>
              </a:rPr>
              <a:t>Anhiza</a:t>
            </a:r>
            <a:endParaRPr lang="hr-HR" sz="3200" b="1" dirty="0" smtClean="0">
              <a:solidFill>
                <a:schemeClr val="bg1"/>
              </a:solidFill>
            </a:endParaRPr>
          </a:p>
          <a:p>
            <a:endParaRPr lang="hr-HR" sz="3200" b="1" dirty="0" smtClean="0">
              <a:solidFill>
                <a:schemeClr val="bg1"/>
              </a:solidFill>
            </a:endParaRPr>
          </a:p>
          <a:p>
            <a:endParaRPr lang="hr-HR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Barbara i Franz\Desktop\250px-Leighton_Captive_Andromach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7637" y="244764"/>
            <a:ext cx="381642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KARTAGA I DIDONA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Barbara i Franz\Desktop\eneja i didon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3816424" cy="3672408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088750" y="1766161"/>
            <a:ext cx="4947746" cy="5256584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stiže do obale Afrike, do grada  Kartage i traži pomoć od kraljice </a:t>
            </a:r>
            <a:r>
              <a:rPr lang="hr-HR" sz="3200" b="1" dirty="0" err="1" smtClean="0">
                <a:solidFill>
                  <a:schemeClr val="bg1"/>
                </a:solidFill>
              </a:rPr>
              <a:t>Didone</a:t>
            </a:r>
            <a:endParaRPr lang="hr-HR" sz="3200" b="1" dirty="0" smtClean="0">
              <a:solidFill>
                <a:schemeClr val="bg1"/>
              </a:solidFill>
            </a:endParaRPr>
          </a:p>
          <a:p>
            <a:r>
              <a:rPr lang="hr-HR" sz="3200" b="1" dirty="0" smtClean="0">
                <a:solidFill>
                  <a:schemeClr val="bg1"/>
                </a:solidFill>
              </a:rPr>
              <a:t>sprijateljili se, ostaje kod nje godinu dana, zaboravlja na zadatak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Merkur dolazi </a:t>
            </a:r>
            <a:r>
              <a:rPr lang="hr-HR" sz="3200" b="1" dirty="0" err="1" smtClean="0">
                <a:solidFill>
                  <a:schemeClr val="bg1"/>
                </a:solidFill>
              </a:rPr>
              <a:t>prenjeti</a:t>
            </a:r>
            <a:r>
              <a:rPr lang="hr-HR" sz="3200" b="1" dirty="0" smtClean="0">
                <a:solidFill>
                  <a:schemeClr val="bg1"/>
                </a:solidFill>
              </a:rPr>
              <a:t> poruku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tragično vjenčanje 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SUSRET S OCEM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Barbara i Franz\Desktop\avernsko jezer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816424" cy="3528392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27984" y="2011680"/>
            <a:ext cx="4608512" cy="4206240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susreću se u podzemnom svijetu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otac mu govori o veličini naroda koji će Eneja osnovati, o znamenitim ličnostima (</a:t>
            </a:r>
            <a:r>
              <a:rPr lang="hr-HR" sz="3200" b="1" dirty="0" err="1" smtClean="0">
                <a:solidFill>
                  <a:schemeClr val="bg1"/>
                </a:solidFill>
              </a:rPr>
              <a:t>Romul</a:t>
            </a:r>
            <a:r>
              <a:rPr lang="hr-HR" sz="3200" b="1" dirty="0" smtClean="0">
                <a:solidFill>
                  <a:schemeClr val="bg1"/>
                </a:solidFill>
              </a:rPr>
              <a:t>, </a:t>
            </a:r>
            <a:r>
              <a:rPr lang="hr-HR" sz="3200" b="1" dirty="0" err="1" smtClean="0">
                <a:solidFill>
                  <a:schemeClr val="bg1"/>
                </a:solidFill>
              </a:rPr>
              <a:t>Brut</a:t>
            </a:r>
            <a:r>
              <a:rPr lang="hr-HR" sz="3200" b="1" dirty="0" smtClean="0">
                <a:solidFill>
                  <a:schemeClr val="bg1"/>
                </a:solidFill>
              </a:rPr>
              <a:t>, Cezar…)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DOLAZAK U ITALIJU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LACIJ I TIBER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LATIN - KRALJ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TURNO – KRALJ RUTULACA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LAVINIJA – KĆI LATINA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ASKANIJE – JUL – OSNIVAČ ALBE LONGE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VERGILIJE – ENEIDA, HEKSAMETAR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REA SILVIA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Barbara i Franz\Desktop\Jacopo_della_quercia,_rea_silvia_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51818"/>
            <a:ext cx="1879793" cy="4525963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2411760" y="2204864"/>
            <a:ext cx="6046440" cy="401305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kći </a:t>
            </a:r>
            <a:r>
              <a:rPr lang="hr-HR" sz="3200" b="1" dirty="0" err="1" smtClean="0">
                <a:solidFill>
                  <a:schemeClr val="bg1"/>
                </a:solidFill>
              </a:rPr>
              <a:t>Numitora</a:t>
            </a:r>
            <a:r>
              <a:rPr lang="hr-HR" sz="3200" b="1" dirty="0" smtClean="0">
                <a:solidFill>
                  <a:schemeClr val="bg1"/>
                </a:solidFill>
              </a:rPr>
              <a:t>, kralja </a:t>
            </a:r>
            <a:r>
              <a:rPr lang="hr-HR" sz="3200" b="1" dirty="0" err="1" smtClean="0">
                <a:solidFill>
                  <a:schemeClr val="bg1"/>
                </a:solidFill>
              </a:rPr>
              <a:t>Albe</a:t>
            </a:r>
            <a:r>
              <a:rPr lang="hr-HR" sz="3200" b="1" dirty="0" smtClean="0">
                <a:solidFill>
                  <a:schemeClr val="bg1"/>
                </a:solidFill>
              </a:rPr>
              <a:t> </a:t>
            </a:r>
            <a:r>
              <a:rPr lang="hr-HR" sz="3200" b="1" dirty="0" err="1" smtClean="0">
                <a:solidFill>
                  <a:schemeClr val="bg1"/>
                </a:solidFill>
              </a:rPr>
              <a:t>Longe</a:t>
            </a:r>
            <a:endParaRPr lang="hr-HR" sz="3200" b="1" dirty="0" smtClean="0">
              <a:solidFill>
                <a:schemeClr val="bg1"/>
              </a:solidFill>
            </a:endParaRPr>
          </a:p>
          <a:p>
            <a:r>
              <a:rPr lang="hr-HR" sz="3200" b="1" dirty="0" smtClean="0">
                <a:solidFill>
                  <a:schemeClr val="bg1"/>
                </a:solidFill>
              </a:rPr>
              <a:t>njegov brat </a:t>
            </a:r>
            <a:r>
              <a:rPr lang="hr-HR" sz="3200" b="1" dirty="0" err="1" smtClean="0">
                <a:solidFill>
                  <a:schemeClr val="bg1"/>
                </a:solidFill>
              </a:rPr>
              <a:t>Amulije</a:t>
            </a:r>
            <a:r>
              <a:rPr lang="hr-HR" sz="3200" b="1" dirty="0" smtClean="0">
                <a:solidFill>
                  <a:schemeClr val="bg1"/>
                </a:solidFill>
              </a:rPr>
              <a:t> ubija </a:t>
            </a:r>
            <a:r>
              <a:rPr lang="hr-HR" sz="3200" b="1" dirty="0" err="1" smtClean="0">
                <a:solidFill>
                  <a:schemeClr val="bg1"/>
                </a:solidFill>
              </a:rPr>
              <a:t>Numitorovog</a:t>
            </a:r>
            <a:r>
              <a:rPr lang="hr-HR" sz="3200" b="1" dirty="0" smtClean="0">
                <a:solidFill>
                  <a:schemeClr val="bg1"/>
                </a:solidFill>
              </a:rPr>
              <a:t> sina, a Reu Silviju šalje u </a:t>
            </a:r>
            <a:r>
              <a:rPr lang="hr-HR" sz="3200" b="1" dirty="0" err="1" smtClean="0">
                <a:solidFill>
                  <a:schemeClr val="bg1"/>
                </a:solidFill>
              </a:rPr>
              <a:t>Vestin</a:t>
            </a:r>
            <a:r>
              <a:rPr lang="hr-HR" sz="3200" b="1" dirty="0" smtClean="0">
                <a:solidFill>
                  <a:schemeClr val="bg1"/>
                </a:solidFill>
              </a:rPr>
              <a:t> hram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bog Mars se zaljubi u nju i začnu djecu – </a:t>
            </a:r>
            <a:r>
              <a:rPr lang="hr-HR" sz="3200" b="1" dirty="0" err="1" smtClean="0">
                <a:solidFill>
                  <a:schemeClr val="bg1"/>
                </a:solidFill>
              </a:rPr>
              <a:t>Romula</a:t>
            </a:r>
            <a:r>
              <a:rPr lang="hr-HR" sz="3200" b="1" dirty="0" smtClean="0">
                <a:solidFill>
                  <a:schemeClr val="bg1"/>
                </a:solidFill>
              </a:rPr>
              <a:t> i Rema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ROMUL I REM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Barbara i Franz\Desktop\vučic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3742876" cy="2592288"/>
          </a:xfrm>
          <a:prstGeom prst="rect">
            <a:avLst/>
          </a:prstGeom>
          <a:noFill/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83968" y="2011680"/>
            <a:ext cx="4174232" cy="4206240"/>
          </a:xfrm>
        </p:spPr>
        <p:txBody>
          <a:bodyPr>
            <a:noAutofit/>
          </a:bodyPr>
          <a:lstStyle/>
          <a:p>
            <a:r>
              <a:rPr lang="hr-HR" sz="3200" b="1" dirty="0" err="1" smtClean="0">
                <a:solidFill>
                  <a:schemeClr val="bg1"/>
                </a:solidFill>
              </a:rPr>
              <a:t>Amulije</a:t>
            </a:r>
            <a:r>
              <a:rPr lang="hr-HR" sz="3200" b="1" dirty="0" smtClean="0">
                <a:solidFill>
                  <a:schemeClr val="bg1"/>
                </a:solidFill>
              </a:rPr>
              <a:t> naredi da se dječake baci u </a:t>
            </a:r>
            <a:r>
              <a:rPr lang="hr-HR" sz="3200" b="1" dirty="0" err="1" smtClean="0">
                <a:solidFill>
                  <a:schemeClr val="bg1"/>
                </a:solidFill>
              </a:rPr>
              <a:t>Tiber</a:t>
            </a:r>
            <a:endParaRPr lang="hr-HR" sz="3200" b="1" dirty="0" smtClean="0">
              <a:solidFill>
                <a:schemeClr val="bg1"/>
              </a:solidFill>
            </a:endParaRPr>
          </a:p>
          <a:p>
            <a:r>
              <a:rPr lang="hr-HR" sz="3200" b="1" dirty="0" smtClean="0">
                <a:solidFill>
                  <a:schemeClr val="bg1"/>
                </a:solidFill>
              </a:rPr>
              <a:t>kraljev sluga ih stavi u košaru prije toga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izbačeni na obalu blizu Palatina gdje ih je podojila vučica 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SUSRET S AMULIJEM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060848"/>
            <a:ext cx="8856984" cy="4797152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prizor vučice i dječaka je vidio pastir </a:t>
            </a:r>
            <a:r>
              <a:rPr lang="hr-HR" sz="2800" b="1" dirty="0" err="1" smtClean="0">
                <a:solidFill>
                  <a:schemeClr val="bg1"/>
                </a:solidFill>
              </a:rPr>
              <a:t>Faustul</a:t>
            </a:r>
            <a:r>
              <a:rPr lang="hr-HR" sz="2800" b="1" dirty="0" smtClean="0">
                <a:solidFill>
                  <a:schemeClr val="bg1"/>
                </a:solidFill>
              </a:rPr>
              <a:t> i sažalio se nad dječacima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odveo ih je kući i pobrinuo se za njih – za njihov odgoj i za obrazovanje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jednog se dana Rem sukobio s </a:t>
            </a:r>
            <a:r>
              <a:rPr lang="hr-HR" sz="2800" b="1" dirty="0" err="1" smtClean="0">
                <a:solidFill>
                  <a:schemeClr val="bg1"/>
                </a:solidFill>
              </a:rPr>
              <a:t>Amulijevim</a:t>
            </a:r>
            <a:r>
              <a:rPr lang="hr-HR" sz="2800" b="1" dirty="0" smtClean="0">
                <a:solidFill>
                  <a:schemeClr val="bg1"/>
                </a:solidFill>
              </a:rPr>
              <a:t> pastirima – zarobljen i odveden na dvor</a:t>
            </a:r>
          </a:p>
          <a:p>
            <a:r>
              <a:rPr lang="hr-HR" sz="2800" b="1" dirty="0" err="1" smtClean="0">
                <a:solidFill>
                  <a:schemeClr val="bg1"/>
                </a:solidFill>
              </a:rPr>
              <a:t>Romul</a:t>
            </a:r>
            <a:r>
              <a:rPr lang="hr-HR" sz="2800" b="1" dirty="0" smtClean="0">
                <a:solidFill>
                  <a:schemeClr val="bg1"/>
                </a:solidFill>
              </a:rPr>
              <a:t> odlazi osloboditi brata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prije ga </a:t>
            </a:r>
            <a:r>
              <a:rPr lang="hr-HR" sz="2800" b="1" dirty="0" err="1" smtClean="0">
                <a:solidFill>
                  <a:schemeClr val="bg1"/>
                </a:solidFill>
              </a:rPr>
              <a:t>Faustul</a:t>
            </a:r>
            <a:r>
              <a:rPr lang="hr-HR" sz="2800" b="1" dirty="0" smtClean="0">
                <a:solidFill>
                  <a:schemeClr val="bg1"/>
                </a:solidFill>
              </a:rPr>
              <a:t> obavijesti o njegovu porijeklu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ubija </a:t>
            </a:r>
            <a:r>
              <a:rPr lang="hr-HR" sz="2800" b="1" dirty="0" err="1" smtClean="0">
                <a:solidFill>
                  <a:schemeClr val="bg1"/>
                </a:solidFill>
              </a:rPr>
              <a:t>Amulija</a:t>
            </a:r>
            <a:r>
              <a:rPr lang="hr-HR" sz="2800" b="1" dirty="0" smtClean="0">
                <a:solidFill>
                  <a:schemeClr val="bg1"/>
                </a:solidFill>
              </a:rPr>
              <a:t>, vraća </a:t>
            </a:r>
            <a:r>
              <a:rPr lang="hr-HR" sz="2800" b="1" dirty="0" err="1" smtClean="0">
                <a:solidFill>
                  <a:schemeClr val="bg1"/>
                </a:solidFill>
              </a:rPr>
              <a:t>Numitora</a:t>
            </a:r>
            <a:r>
              <a:rPr lang="hr-HR" sz="2800" b="1" dirty="0" smtClean="0">
                <a:solidFill>
                  <a:schemeClr val="bg1"/>
                </a:solidFill>
              </a:rPr>
              <a:t> na prijestolje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glašeno">
  <a:themeElements>
    <a:clrScheme name="Naglašeno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Naglaše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glašen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TM03090430[[fn=Povezano]]</Template>
  <TotalTime>84</TotalTime>
  <Words>500</Words>
  <Application>Microsoft Office PowerPoint</Application>
  <PresentationFormat>Prikaz na zaslonu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Corbel</vt:lpstr>
      <vt:lpstr>Wingdings</vt:lpstr>
      <vt:lpstr>Naglašeno</vt:lpstr>
      <vt:lpstr>ENEJA i OSNUTAK GRADA RIMA</vt:lpstr>
      <vt:lpstr>BIJEG IZ TROJE</vt:lpstr>
      <vt:lpstr>POSTAJE NA PUTU</vt:lpstr>
      <vt:lpstr>KARTAGA I DIDONA</vt:lpstr>
      <vt:lpstr>SUSRET S OCEM</vt:lpstr>
      <vt:lpstr>DOLAZAK U ITALIJU</vt:lpstr>
      <vt:lpstr>REA SILVIA</vt:lpstr>
      <vt:lpstr>ROMUL I REM</vt:lpstr>
      <vt:lpstr>SUSRET S AMULIJEM</vt:lpstr>
      <vt:lpstr>OSNUTAK RIMA</vt:lpstr>
      <vt:lpstr>MUCIJE SCEVOLA</vt:lpstr>
      <vt:lpstr>HORACIJE KOKLO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ENEJA</dc:title>
  <dc:creator>Barbara i Franz</dc:creator>
  <cp:lastModifiedBy>Barbara</cp:lastModifiedBy>
  <cp:revision>13</cp:revision>
  <dcterms:created xsi:type="dcterms:W3CDTF">2013-10-08T12:48:22Z</dcterms:created>
  <dcterms:modified xsi:type="dcterms:W3CDTF">2015-11-09T10:17:33Z</dcterms:modified>
</cp:coreProperties>
</file>